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56" r:id="rId2"/>
    <p:sldId id="257" r:id="rId3"/>
    <p:sldId id="258" r:id="rId4"/>
    <p:sldId id="260" r:id="rId5"/>
    <p:sldId id="266" r:id="rId6"/>
    <p:sldId id="265" r:id="rId7"/>
  </p:sldIdLst>
  <p:sldSz cx="12192000" cy="6858000"/>
  <p:notesSz cx="6858000" cy="9144000"/>
  <p:embeddedFontLst>
    <p:embeddedFont>
      <p:font typeface="Play" panose="020B0604020202020204" charset="0"/>
      <p:regular r:id="rId9"/>
      <p:bold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gtbr9o/RSRBbqjYEPen6G4fh8E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31"/>
    <p:restoredTop sz="94640"/>
  </p:normalViewPr>
  <p:slideViewPr>
    <p:cSldViewPr snapToGrid="0">
      <p:cViewPr varScale="1">
        <p:scale>
          <a:sx n="101" d="100"/>
          <a:sy n="101" d="100"/>
        </p:scale>
        <p:origin x="366" y="72"/>
      </p:cViewPr>
      <p:guideLst/>
    </p:cSldViewPr>
  </p:slideViewPr>
  <p:outlineViewPr>
    <p:cViewPr>
      <p:scale>
        <a:sx n="33" d="100"/>
        <a:sy n="33" d="100"/>
      </p:scale>
      <p:origin x="0" y="-47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customschemas.google.com/relationships/presentationmetadata" Target="meta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Cook" userId="4e352ef1-b59e-49c8-b362-6a45141da0b7" providerId="ADAL" clId="{F3A0569D-2FB5-4E94-8CF3-4187FAAF005A}"/>
    <pc:docChg chg="custSel modSld">
      <pc:chgData name="Jeff Cook" userId="4e352ef1-b59e-49c8-b362-6a45141da0b7" providerId="ADAL" clId="{F3A0569D-2FB5-4E94-8CF3-4187FAAF005A}" dt="2025-03-17T15:32:00.956" v="11" actId="20577"/>
      <pc:docMkLst>
        <pc:docMk/>
      </pc:docMkLst>
      <pc:sldChg chg="modSp mod">
        <pc:chgData name="Jeff Cook" userId="4e352ef1-b59e-49c8-b362-6a45141da0b7" providerId="ADAL" clId="{F3A0569D-2FB5-4E94-8CF3-4187FAAF005A}" dt="2025-03-17T15:30:52.596" v="3" actId="1076"/>
        <pc:sldMkLst>
          <pc:docMk/>
          <pc:sldMk cId="0" sldId="258"/>
        </pc:sldMkLst>
        <pc:spChg chg="mod">
          <ac:chgData name="Jeff Cook" userId="4e352ef1-b59e-49c8-b362-6a45141da0b7" providerId="ADAL" clId="{F3A0569D-2FB5-4E94-8CF3-4187FAAF005A}" dt="2025-03-17T15:30:52.596" v="3" actId="1076"/>
          <ac:spMkLst>
            <pc:docMk/>
            <pc:sldMk cId="0" sldId="258"/>
            <ac:spMk id="107" creationId="{00000000-0000-0000-0000-000000000000}"/>
          </ac:spMkLst>
        </pc:spChg>
      </pc:sldChg>
      <pc:sldChg chg="modSp mod">
        <pc:chgData name="Jeff Cook" userId="4e352ef1-b59e-49c8-b362-6a45141da0b7" providerId="ADAL" clId="{F3A0569D-2FB5-4E94-8CF3-4187FAAF005A}" dt="2025-03-17T15:32:00.956" v="11" actId="20577"/>
        <pc:sldMkLst>
          <pc:docMk/>
          <pc:sldMk cId="1443425614" sldId="265"/>
        </pc:sldMkLst>
        <pc:spChg chg="mod">
          <ac:chgData name="Jeff Cook" userId="4e352ef1-b59e-49c8-b362-6a45141da0b7" providerId="ADAL" clId="{F3A0569D-2FB5-4E94-8CF3-4187FAAF005A}" dt="2025-03-17T15:31:52.732" v="8" actId="1076"/>
          <ac:spMkLst>
            <pc:docMk/>
            <pc:sldMk cId="1443425614" sldId="265"/>
            <ac:spMk id="135" creationId="{0F78362E-A274-1EB8-DF93-0753BA6EF6B5}"/>
          </ac:spMkLst>
        </pc:spChg>
        <pc:spChg chg="mod">
          <ac:chgData name="Jeff Cook" userId="4e352ef1-b59e-49c8-b362-6a45141da0b7" providerId="ADAL" clId="{F3A0569D-2FB5-4E94-8CF3-4187FAAF005A}" dt="2025-03-17T15:31:54.976" v="9" actId="113"/>
          <ac:spMkLst>
            <pc:docMk/>
            <pc:sldMk cId="1443425614" sldId="265"/>
            <ac:spMk id="136" creationId="{AEF8343A-7CD0-68C6-9EC6-D090EA776A69}"/>
          </ac:spMkLst>
        </pc:spChg>
        <pc:spChg chg="mod">
          <ac:chgData name="Jeff Cook" userId="4e352ef1-b59e-49c8-b362-6a45141da0b7" providerId="ADAL" clId="{F3A0569D-2FB5-4E94-8CF3-4187FAAF005A}" dt="2025-03-17T15:32:00.956" v="11" actId="20577"/>
          <ac:spMkLst>
            <pc:docMk/>
            <pc:sldMk cId="1443425614" sldId="265"/>
            <ac:spMk id="138" creationId="{5C0B7550-3B72-A9FC-44A5-F46A17029137}"/>
          </ac:spMkLst>
        </pc:spChg>
      </pc:sldChg>
      <pc:sldChg chg="modSp mod">
        <pc:chgData name="Jeff Cook" userId="4e352ef1-b59e-49c8-b362-6a45141da0b7" providerId="ADAL" clId="{F3A0569D-2FB5-4E94-8CF3-4187FAAF005A}" dt="2025-03-17T15:31:46.841" v="7" actId="1076"/>
        <pc:sldMkLst>
          <pc:docMk/>
          <pc:sldMk cId="3862476653" sldId="266"/>
        </pc:sldMkLst>
        <pc:spChg chg="mod">
          <ac:chgData name="Jeff Cook" userId="4e352ef1-b59e-49c8-b362-6a45141da0b7" providerId="ADAL" clId="{F3A0569D-2FB5-4E94-8CF3-4187FAAF005A}" dt="2025-03-17T15:31:46.841" v="7" actId="1076"/>
          <ac:spMkLst>
            <pc:docMk/>
            <pc:sldMk cId="3862476653" sldId="266"/>
            <ac:spMk id="125" creationId="{5DBEA3CB-F495-EF59-4885-EB36AE2DFF4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Conscious or unconscious.</a:t>
            </a:r>
            <a:endParaRPr dirty="0"/>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3cb1286d9e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3cb1286d9e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t>We want to be as clear as possible what we mean by an “agreement.” Satan is a liar, “the father of lies” (John 8:44), so utterly convincing he deceived a glorious man and woman to betray God, whom they walked with every day. I think we tend to dismiss Adam and Eve as the idiots who got us all into this mess in the first place. But they had not yet sinned; they had experienced no wounding; they were man and woman in their glory. And they were deceived. It ought to give us all a healthy respect for what the enemy is capable of. (Genesis 3:9-13). </a:t>
            </a:r>
            <a:endParaRPr dirty="0"/>
          </a:p>
          <a:p>
            <a:pPr marL="0" marR="0" lvl="0" indent="0" algn="l" rtl="0">
              <a:lnSpc>
                <a:spcPct val="100000"/>
              </a:lnSpc>
              <a:spcBef>
                <a:spcPts val="0"/>
              </a:spcBef>
              <a:spcAft>
                <a:spcPts val="0"/>
              </a:spcAft>
              <a:buClr>
                <a:schemeClr val="dk1"/>
              </a:buClr>
              <a:buSzPts val="1200"/>
              <a:buFont typeface="Calibri"/>
              <a:buNone/>
            </a:pPr>
            <a:endParaRPr sz="1200" dirty="0"/>
          </a:p>
          <a:p>
            <a:pPr marL="0" lvl="0" indent="0" algn="l" rtl="0">
              <a:spcBef>
                <a:spcPts val="0"/>
              </a:spcBef>
              <a:spcAft>
                <a:spcPts val="0"/>
              </a:spcAft>
              <a:buNone/>
            </a:pPr>
            <a:endParaRPr dirty="0"/>
          </a:p>
        </p:txBody>
      </p:sp>
      <p:sp>
        <p:nvSpPr>
          <p:cNvPr id="122" name="Google Shape;122;g33cb1286d9e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dirty="0"/>
          </a:p>
        </p:txBody>
      </p:sp>
    </p:spTree>
    <p:extLst>
      <p:ext uri="{BB962C8B-B14F-4D97-AF65-F5344CB8AC3E}">
        <p14:creationId xmlns:p14="http://schemas.microsoft.com/office/powerpoint/2010/main" val="3087135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F319695B-9E0D-163E-03CC-BAC1055C743A}"/>
            </a:ext>
          </a:extLst>
        </p:cNvPr>
        <p:cNvGrpSpPr/>
        <p:nvPr/>
      </p:nvGrpSpPr>
      <p:grpSpPr>
        <a:xfrm>
          <a:off x="0" y="0"/>
          <a:ext cx="0" cy="0"/>
          <a:chOff x="0" y="0"/>
          <a:chExt cx="0" cy="0"/>
        </a:xfrm>
      </p:grpSpPr>
      <p:sp>
        <p:nvSpPr>
          <p:cNvPr id="120" name="Google Shape;120;g33cb1286d9e_0_6:notes">
            <a:extLst>
              <a:ext uri="{FF2B5EF4-FFF2-40B4-BE49-F238E27FC236}">
                <a16:creationId xmlns:a16="http://schemas.microsoft.com/office/drawing/2014/main" id="{91049BED-07FD-16D8-1EAD-0D25207333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3cb1286d9e_0_6:notes">
            <a:extLst>
              <a:ext uri="{FF2B5EF4-FFF2-40B4-BE49-F238E27FC236}">
                <a16:creationId xmlns:a16="http://schemas.microsoft.com/office/drawing/2014/main" id="{779670C5-981B-3281-DAA5-FBF3CCE5E7F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t>We want to be as clear as possible what we mean by an “agreement.” Satan is a liar, “the father of lies” (John 8:44), so utterly convincing he deceived a glorious man and woman to betray God, whom they walked with every day. I think we tend to dismiss Adam and Eve as the idiots who got us all into this mess in the first place. But they had not yet sinned; they had experienced no wounding; they were man and woman in their glory. And they were deceived. It ought to give us all a healthy respect for what the enemy is capable of. (Genesis 3:9-13). </a:t>
            </a:r>
            <a:endParaRPr dirty="0"/>
          </a:p>
          <a:p>
            <a:pPr marL="0" marR="0" lvl="0" indent="0" algn="l" rtl="0">
              <a:lnSpc>
                <a:spcPct val="100000"/>
              </a:lnSpc>
              <a:spcBef>
                <a:spcPts val="0"/>
              </a:spcBef>
              <a:spcAft>
                <a:spcPts val="0"/>
              </a:spcAft>
              <a:buClr>
                <a:schemeClr val="dk1"/>
              </a:buClr>
              <a:buSzPts val="1200"/>
              <a:buFont typeface="Calibri"/>
              <a:buNone/>
            </a:pPr>
            <a:endParaRPr sz="1200" dirty="0"/>
          </a:p>
          <a:p>
            <a:pPr marL="0" lvl="0" indent="0" algn="l" rtl="0">
              <a:spcBef>
                <a:spcPts val="0"/>
              </a:spcBef>
              <a:spcAft>
                <a:spcPts val="0"/>
              </a:spcAft>
              <a:buNone/>
            </a:pPr>
            <a:endParaRPr dirty="0"/>
          </a:p>
        </p:txBody>
      </p:sp>
      <p:sp>
        <p:nvSpPr>
          <p:cNvPr id="122" name="Google Shape;122;g33cb1286d9e_0_6:notes">
            <a:extLst>
              <a:ext uri="{FF2B5EF4-FFF2-40B4-BE49-F238E27FC236}">
                <a16:creationId xmlns:a16="http://schemas.microsoft.com/office/drawing/2014/main" id="{6FDF6D76-A0AE-0546-AD5A-3C5E73C6838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dirty="0"/>
          </a:p>
        </p:txBody>
      </p:sp>
    </p:spTree>
    <p:extLst>
      <p:ext uri="{BB962C8B-B14F-4D97-AF65-F5344CB8AC3E}">
        <p14:creationId xmlns:p14="http://schemas.microsoft.com/office/powerpoint/2010/main" val="378095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CD99A810-2075-115C-E29C-908E700C5D45}"/>
            </a:ext>
          </a:extLst>
        </p:cNvPr>
        <p:cNvGrpSpPr/>
        <p:nvPr/>
      </p:nvGrpSpPr>
      <p:grpSpPr>
        <a:xfrm>
          <a:off x="0" y="0"/>
          <a:ext cx="0" cy="0"/>
          <a:chOff x="0" y="0"/>
          <a:chExt cx="0" cy="0"/>
        </a:xfrm>
      </p:grpSpPr>
      <p:sp>
        <p:nvSpPr>
          <p:cNvPr id="131" name="Google Shape;131;p5:notes">
            <a:extLst>
              <a:ext uri="{FF2B5EF4-FFF2-40B4-BE49-F238E27FC236}">
                <a16:creationId xmlns:a16="http://schemas.microsoft.com/office/drawing/2014/main" id="{4A47174D-EF1A-5F1F-FBA5-076DD8336A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5:notes">
            <a:extLst>
              <a:ext uri="{FF2B5EF4-FFF2-40B4-BE49-F238E27FC236}">
                <a16:creationId xmlns:a16="http://schemas.microsoft.com/office/drawing/2014/main" id="{E46F826B-FD0E-9330-F007-C4371BC126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3" name="Google Shape;133;p5:notes">
            <a:extLst>
              <a:ext uri="{FF2B5EF4-FFF2-40B4-BE49-F238E27FC236}">
                <a16:creationId xmlns:a16="http://schemas.microsoft.com/office/drawing/2014/main" id="{C7018329-4E19-EE6C-7DB2-98A51469E5E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dirty="0"/>
          </a:p>
        </p:txBody>
      </p:sp>
    </p:spTree>
    <p:extLst>
      <p:ext uri="{BB962C8B-B14F-4D97-AF65-F5344CB8AC3E}">
        <p14:creationId xmlns:p14="http://schemas.microsoft.com/office/powerpoint/2010/main" val="3078058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endParaRPr dirty="0"/>
          </a:p>
        </p:txBody>
      </p:sp>
      <p:pic>
        <p:nvPicPr>
          <p:cNvPr id="90" name="Google Shape;90;p1" descr="A person breaking a chain&#10;&#10;Description automatically generated"/>
          <p:cNvPicPr preferRelativeResize="0">
            <a:picLocks noGrp="1"/>
          </p:cNvPicPr>
          <p:nvPr>
            <p:ph type="body" idx="1"/>
          </p:nvPr>
        </p:nvPicPr>
        <p:blipFill rotWithShape="1">
          <a:blip r:embed="rId3">
            <a:alphaModFix/>
          </a:blip>
          <a:srcRect/>
          <a:stretch/>
        </p:blipFill>
        <p:spPr>
          <a:xfrm>
            <a:off x="-1017412" y="0"/>
            <a:ext cx="13476112" cy="75803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97" name="Google Shape;97;p2"/>
          <p:cNvSpPr txBox="1">
            <a:spLocks noGrp="1"/>
          </p:cNvSpPr>
          <p:nvPr>
            <p:ph type="ctrTitle"/>
          </p:nvPr>
        </p:nvSpPr>
        <p:spPr>
          <a:xfrm>
            <a:off x="0" y="152400"/>
            <a:ext cx="6683829" cy="6705589"/>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4000"/>
              <a:buFont typeface="Palatino"/>
              <a:buNone/>
            </a:pPr>
            <a:r>
              <a:rPr lang="en-US" sz="4000" b="1" dirty="0">
                <a:latin typeface="Palatino"/>
                <a:ea typeface="Palatino"/>
                <a:cs typeface="Palatino"/>
                <a:sym typeface="Palatino"/>
              </a:rPr>
              <a:t>NO LONGER BOUND – HEALING</a:t>
            </a:r>
            <a:br>
              <a:rPr lang="en-US" sz="4000" b="1" dirty="0">
                <a:latin typeface="Palatino"/>
                <a:ea typeface="Palatino"/>
                <a:cs typeface="Palatino"/>
                <a:sym typeface="Palatino"/>
              </a:rPr>
            </a:br>
            <a:r>
              <a:rPr lang="en-US" sz="4000" b="1" dirty="0">
                <a:latin typeface="Palatino"/>
                <a:ea typeface="Palatino"/>
                <a:cs typeface="Palatino"/>
                <a:sym typeface="Palatino"/>
              </a:rPr>
              <a:t>- YOU ARE A TREASURE! </a:t>
            </a:r>
            <a:br>
              <a:rPr lang="en-US" sz="1200" b="1" dirty="0">
                <a:latin typeface="Palatino"/>
                <a:ea typeface="Palatino"/>
                <a:cs typeface="Palatino"/>
                <a:sym typeface="Palatino"/>
              </a:rPr>
            </a:br>
            <a:r>
              <a:rPr lang="en-US" sz="1600" b="1" dirty="0">
                <a:latin typeface="Palatino"/>
                <a:ea typeface="Palatino"/>
                <a:cs typeface="Palatino"/>
                <a:sym typeface="Palatino"/>
              </a:rPr>
              <a:t>Breaking Free from the Bondage We Agreed to That Enslaves Our Heart – Jeremiah 40:4,5 &amp; Galatians 5:1. </a:t>
            </a:r>
            <a:br>
              <a:rPr lang="en-US" sz="1600" dirty="0">
                <a:latin typeface="Palatino"/>
                <a:ea typeface="Palatino"/>
                <a:cs typeface="Palatino"/>
                <a:sym typeface="Palatino"/>
              </a:rPr>
            </a:br>
            <a:r>
              <a:rPr lang="en-US" sz="1600" dirty="0">
                <a:latin typeface="Palatino"/>
                <a:ea typeface="Palatino"/>
                <a:cs typeface="Palatino"/>
                <a:sym typeface="Palatino"/>
              </a:rPr>
              <a:t> </a:t>
            </a:r>
            <a:br>
              <a:rPr lang="en-US" sz="1600" dirty="0">
                <a:latin typeface="Palatino"/>
                <a:ea typeface="Palatino"/>
                <a:cs typeface="Palatino"/>
                <a:sym typeface="Palatino"/>
              </a:rPr>
            </a:br>
            <a:r>
              <a:rPr lang="en-US" sz="1600" dirty="0">
                <a:latin typeface="Palatino"/>
                <a:ea typeface="Palatino"/>
                <a:cs typeface="Palatino"/>
                <a:sym typeface="Palatino"/>
              </a:rPr>
              <a:t>Many Christians don’t realize that we can</a:t>
            </a:r>
            <a:r>
              <a:rPr lang="en-US" sz="1600" b="1" dirty="0">
                <a:latin typeface="Palatino"/>
                <a:ea typeface="Palatino"/>
                <a:cs typeface="Palatino"/>
                <a:sym typeface="Palatino"/>
              </a:rPr>
              <a:t> </a:t>
            </a:r>
            <a:r>
              <a:rPr lang="en-US" sz="1600" dirty="0">
                <a:latin typeface="Palatino"/>
                <a:ea typeface="Palatino"/>
                <a:cs typeface="Palatino"/>
                <a:sym typeface="Palatino"/>
              </a:rPr>
              <a:t>make agreements with the enemy of our souls to escape our past pains –whether it be from our performance, relationships, reputation, fear, or loss of control.  Even though we have been totally saved from the consequences of our sin, we can still live as a slave to Satan himself because of conscious and unconscious contractual agreements we have made in our hearts. </a:t>
            </a:r>
            <a:br>
              <a:rPr lang="en-US" sz="1600" dirty="0">
                <a:latin typeface="Palatino"/>
                <a:ea typeface="Palatino"/>
                <a:cs typeface="Palatino"/>
                <a:sym typeface="Palatino"/>
              </a:rPr>
            </a:br>
            <a:r>
              <a:rPr lang="en-US" sz="1600" dirty="0">
                <a:latin typeface="Palatino"/>
                <a:ea typeface="Palatino"/>
                <a:cs typeface="Palatino"/>
                <a:sym typeface="Palatino"/>
              </a:rPr>
              <a:t> </a:t>
            </a:r>
            <a:br>
              <a:rPr lang="en-US" sz="1600" dirty="0">
                <a:latin typeface="Palatino"/>
                <a:ea typeface="Palatino"/>
                <a:cs typeface="Palatino"/>
                <a:sym typeface="Palatino"/>
              </a:rPr>
            </a:br>
            <a:r>
              <a:rPr lang="en-US" sz="1600" dirty="0">
                <a:latin typeface="Palatino"/>
                <a:ea typeface="Palatino"/>
                <a:cs typeface="Palatino"/>
                <a:sym typeface="Palatino"/>
              </a:rPr>
              <a:t>God wants us FREE to live life as He designed it. To do so we must look inside  our hearts, uncover these old agreements, and discover the simple steps to revoke and break them.</a:t>
            </a:r>
            <a:br>
              <a:rPr lang="en-US" sz="1600" dirty="0">
                <a:latin typeface="Palatino"/>
                <a:ea typeface="Palatino"/>
                <a:cs typeface="Palatino"/>
                <a:sym typeface="Palatino"/>
              </a:rPr>
            </a:br>
            <a:r>
              <a:rPr lang="en-US" sz="1600" dirty="0">
                <a:latin typeface="Palatino"/>
                <a:ea typeface="Palatino"/>
                <a:cs typeface="Palatino"/>
                <a:sym typeface="Palatino"/>
              </a:rPr>
              <a:t> </a:t>
            </a:r>
            <a:br>
              <a:rPr lang="en-US" sz="1600" dirty="0">
                <a:latin typeface="Palatino"/>
                <a:ea typeface="Palatino"/>
                <a:cs typeface="Palatino"/>
                <a:sym typeface="Palatino"/>
              </a:rPr>
            </a:br>
            <a:r>
              <a:rPr lang="en-US" sz="1600" dirty="0">
                <a:latin typeface="Palatino"/>
                <a:ea typeface="Palatino"/>
                <a:cs typeface="Palatino"/>
                <a:sym typeface="Palatino"/>
              </a:rPr>
              <a:t>By breaking these oppressive agreements, we can then freely live out the life</a:t>
            </a:r>
            <a:br>
              <a:rPr lang="en-US" sz="1600" dirty="0">
                <a:latin typeface="Palatino"/>
                <a:ea typeface="Palatino"/>
                <a:cs typeface="Palatino"/>
                <a:sym typeface="Palatino"/>
              </a:rPr>
            </a:br>
            <a:r>
              <a:rPr lang="en-US" sz="1600" dirty="0">
                <a:latin typeface="Palatino"/>
                <a:ea typeface="Palatino"/>
                <a:cs typeface="Palatino"/>
                <a:sym typeface="Palatino"/>
              </a:rPr>
              <a:t>Jesus ransomed us for and become fully alive through the four tributaries of Discipleship, Counseling, Healing, and Warfare. </a:t>
            </a:r>
            <a:br>
              <a:rPr lang="en-US" sz="1600" dirty="0">
                <a:latin typeface="Palatino"/>
                <a:ea typeface="Palatino"/>
                <a:cs typeface="Palatino"/>
                <a:sym typeface="Palatino"/>
              </a:rPr>
            </a:br>
            <a:r>
              <a:rPr lang="en-US" sz="1600" dirty="0">
                <a:latin typeface="Palatino"/>
                <a:ea typeface="Palatino"/>
                <a:cs typeface="Palatino"/>
                <a:sym typeface="Palatino"/>
              </a:rPr>
              <a:t> </a:t>
            </a:r>
            <a:br>
              <a:rPr lang="en-US" sz="1600" dirty="0">
                <a:latin typeface="Palatino"/>
                <a:ea typeface="Palatino"/>
                <a:cs typeface="Palatino"/>
                <a:sym typeface="Palatino"/>
              </a:rPr>
            </a:br>
            <a:r>
              <a:rPr lang="en-US" sz="1600" dirty="0">
                <a:latin typeface="Palatino"/>
                <a:ea typeface="Palatino"/>
                <a:cs typeface="Palatino"/>
                <a:sym typeface="Palatino"/>
              </a:rPr>
              <a:t>God is calling us to live out our calling in communities of the heart, to fight for one another and for the hearts of those who have not yet been set free!</a:t>
            </a:r>
            <a:br>
              <a:rPr lang="en-US" sz="1200" dirty="0">
                <a:latin typeface="Palatino"/>
                <a:ea typeface="Palatino"/>
                <a:cs typeface="Palatino"/>
                <a:sym typeface="Palatino"/>
              </a:rPr>
            </a:br>
            <a:endParaRPr sz="1200" dirty="0">
              <a:latin typeface="Palatino"/>
              <a:ea typeface="Palatino"/>
              <a:cs typeface="Palatino"/>
              <a:sym typeface="Palatino"/>
            </a:endParaRPr>
          </a:p>
        </p:txBody>
      </p:sp>
      <p:pic>
        <p:nvPicPr>
          <p:cNvPr id="98" name="Google Shape;98;p2" descr="A person breaking a chain&#10;&#10;Description automatically generated"/>
          <p:cNvPicPr preferRelativeResize="0"/>
          <p:nvPr/>
        </p:nvPicPr>
        <p:blipFill rotWithShape="1">
          <a:blip r:embed="rId3">
            <a:alphaModFix/>
          </a:blip>
          <a:srcRect l="29668" r="21424"/>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p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105" name="Google Shape;105;p3"/>
          <p:cNvSpPr txBox="1">
            <a:spLocks noGrp="1"/>
          </p:cNvSpPr>
          <p:nvPr>
            <p:ph type="title"/>
          </p:nvPr>
        </p:nvSpPr>
        <p:spPr>
          <a:xfrm>
            <a:off x="5943601" y="365126"/>
            <a:ext cx="5900738" cy="133094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alatino"/>
              <a:buNone/>
            </a:pPr>
            <a:r>
              <a:rPr lang="en-US" sz="3200" b="1" dirty="0">
                <a:latin typeface="Palatino"/>
                <a:ea typeface="Palatino"/>
                <a:cs typeface="Palatino"/>
                <a:sym typeface="Palatino"/>
              </a:rPr>
              <a:t>NO LONGER BOUND: </a:t>
            </a:r>
            <a:br>
              <a:rPr lang="en-US" sz="3200" b="1" dirty="0">
                <a:latin typeface="Palatino"/>
                <a:ea typeface="Palatino"/>
                <a:cs typeface="Palatino"/>
                <a:sym typeface="Palatino"/>
              </a:rPr>
            </a:br>
            <a:r>
              <a:rPr lang="en-US" sz="3200" b="1" dirty="0">
                <a:latin typeface="Palatino"/>
                <a:ea typeface="Palatino"/>
                <a:cs typeface="Palatino"/>
                <a:sym typeface="Palatino"/>
              </a:rPr>
              <a:t>THE REALITY of WAR! </a:t>
            </a:r>
            <a:br>
              <a:rPr lang="en-US" sz="3200" b="1" dirty="0">
                <a:latin typeface="Palatino"/>
                <a:ea typeface="Palatino"/>
                <a:cs typeface="Palatino"/>
                <a:sym typeface="Palatino"/>
              </a:rPr>
            </a:br>
            <a:r>
              <a:rPr lang="en-US" sz="3200" b="1" dirty="0">
                <a:latin typeface="Palatino"/>
                <a:ea typeface="Palatino"/>
                <a:cs typeface="Palatino"/>
                <a:sym typeface="Palatino"/>
              </a:rPr>
              <a:t>– Isaiah 52:1-2. </a:t>
            </a:r>
            <a:endParaRPr dirty="0"/>
          </a:p>
        </p:txBody>
      </p:sp>
      <p:pic>
        <p:nvPicPr>
          <p:cNvPr id="106" name="Google Shape;106;p3" descr="A person breaking a chain&#10;&#10;Description automatically generated"/>
          <p:cNvPicPr preferRelativeResize="0"/>
          <p:nvPr/>
        </p:nvPicPr>
        <p:blipFill rotWithShape="1">
          <a:blip r:embed="rId3">
            <a:alphaModFix/>
          </a:blip>
          <a:srcRect l="29038" r="20792"/>
          <a:stretch/>
        </p:blipFill>
        <p:spPr>
          <a:xfrm>
            <a:off x="20" y="10"/>
            <a:ext cx="6116549" cy="6857990"/>
          </a:xfrm>
          <a:custGeom>
            <a:avLst/>
            <a:gdLst/>
            <a:ahLst/>
            <a:cxnLst/>
            <a:rect l="l" t="t" r="r" b="b"/>
            <a:pathLst>
              <a:path w="6116569" h="6879321" extrusionOk="0">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107" name="Google Shape;107;p3"/>
          <p:cNvSpPr txBox="1">
            <a:spLocks noGrp="1"/>
          </p:cNvSpPr>
          <p:nvPr>
            <p:ph type="body" idx="1"/>
          </p:nvPr>
        </p:nvSpPr>
        <p:spPr>
          <a:xfrm>
            <a:off x="5714563" y="2287246"/>
            <a:ext cx="6531782" cy="4935870"/>
          </a:xfrm>
          <a:prstGeom prst="rect">
            <a:avLst/>
          </a:prstGeom>
          <a:noFill/>
          <a:ln>
            <a:noFill/>
          </a:ln>
        </p:spPr>
        <p:txBody>
          <a:bodyPr spcFirstLastPara="1" wrap="square" lIns="91425" tIns="45700" rIns="91425" bIns="45700" anchor="t" anchorCtr="0">
            <a:normAutofit lnSpcReduction="10000"/>
          </a:bodyPr>
          <a:lstStyle/>
          <a:p>
            <a:pPr marL="514350" lvl="0" indent="-514350" rtl="0">
              <a:lnSpc>
                <a:spcPct val="90000"/>
              </a:lnSpc>
              <a:spcBef>
                <a:spcPts val="0"/>
              </a:spcBef>
              <a:spcAft>
                <a:spcPts val="0"/>
              </a:spcAft>
              <a:buClr>
                <a:schemeClr val="dk1"/>
              </a:buClr>
              <a:buSzPts val="2400"/>
              <a:buFont typeface="Play"/>
              <a:buAutoNum type="arabicPeriod"/>
            </a:pPr>
            <a:r>
              <a:rPr lang="en-US" sz="2000" b="1" u="sng" dirty="0">
                <a:latin typeface="Palatino"/>
                <a:ea typeface="Palatino"/>
                <a:cs typeface="Palatino"/>
                <a:sym typeface="Palatino"/>
              </a:rPr>
              <a:t>EPIC BATTLE</a:t>
            </a:r>
            <a:r>
              <a:rPr lang="en-US" sz="2000" dirty="0">
                <a:latin typeface="Palatino"/>
                <a:ea typeface="Palatino"/>
                <a:cs typeface="Palatino"/>
                <a:sym typeface="Palatino"/>
              </a:rPr>
              <a:t> </a:t>
            </a:r>
            <a:r>
              <a:rPr lang="en-US" sz="2000" dirty="0">
                <a:latin typeface="Palatino"/>
                <a:ea typeface="Palatino"/>
                <a:cs typeface="Palatino"/>
                <a:sym typeface="Wingdings" pitchFamily="2" charset="2"/>
              </a:rPr>
              <a:t> The heart of Satan is to hinder and harm and ruin God’s image bearer. The story of your life is the story  of the long and brutal assault on your heart by the one who knows what you could be and fears it. Things are not what they seem. We are at war (Isaiah 61:1). To live in ignorance of spiritual warfare is the most naïve and dangerous thing a person can do! You must fight for your heart! </a:t>
            </a:r>
          </a:p>
          <a:p>
            <a:pPr marL="514350" lvl="0" indent="-514350" rtl="0">
              <a:lnSpc>
                <a:spcPct val="90000"/>
              </a:lnSpc>
              <a:spcBef>
                <a:spcPts val="0"/>
              </a:spcBef>
              <a:spcAft>
                <a:spcPts val="0"/>
              </a:spcAft>
              <a:buClr>
                <a:schemeClr val="dk1"/>
              </a:buClr>
              <a:buSzPts val="2400"/>
              <a:buFont typeface="Play"/>
              <a:buAutoNum type="arabicPeriod"/>
            </a:pPr>
            <a:r>
              <a:rPr lang="en-US" sz="2000" b="1" u="sng" dirty="0">
                <a:latin typeface="Palatino"/>
                <a:ea typeface="Palatino"/>
                <a:cs typeface="Palatino"/>
                <a:sym typeface="Wingdings" pitchFamily="2" charset="2"/>
              </a:rPr>
              <a:t>AGREEMENTS</a:t>
            </a:r>
            <a:r>
              <a:rPr lang="en-US" sz="2000" dirty="0">
                <a:latin typeface="Palatino"/>
                <a:ea typeface="Palatino"/>
                <a:cs typeface="Palatino"/>
                <a:sym typeface="Wingdings" pitchFamily="2" charset="2"/>
              </a:rPr>
              <a:t>  The plan of Satan is to oppose any movement toward freedom and life, any movement toward God or others. Marriage, friendship, beauty, rest—the thief wants it all. Make NO AGREEMENTS! Believe the TRUTH! </a:t>
            </a:r>
          </a:p>
          <a:p>
            <a:pPr marL="514350" lvl="0" indent="-514350" rtl="0">
              <a:lnSpc>
                <a:spcPct val="90000"/>
              </a:lnSpc>
              <a:spcBef>
                <a:spcPts val="0"/>
              </a:spcBef>
              <a:spcAft>
                <a:spcPts val="0"/>
              </a:spcAft>
              <a:buClr>
                <a:schemeClr val="dk1"/>
              </a:buClr>
              <a:buSzPts val="2400"/>
              <a:buFont typeface="Play"/>
              <a:buAutoNum type="arabicPeriod"/>
            </a:pPr>
            <a:r>
              <a:rPr lang="en-US" sz="2000" b="1" u="sng" dirty="0">
                <a:latin typeface="Palatino"/>
                <a:ea typeface="Palatino"/>
                <a:cs typeface="Palatino"/>
                <a:sym typeface="Wingdings" pitchFamily="2" charset="2"/>
              </a:rPr>
              <a:t>RELIGIOUS SPIRIT </a:t>
            </a:r>
            <a:r>
              <a:rPr lang="en-US" sz="2000" dirty="0">
                <a:latin typeface="Palatino"/>
                <a:ea typeface="Palatino"/>
                <a:cs typeface="Palatino"/>
                <a:sym typeface="Wingdings" pitchFamily="2" charset="2"/>
              </a:rPr>
              <a:t> Makes it next to impossible for a person to break free by spreading the lie that there is no war. Most men don’t even know they can walk with God, hear His voice. </a:t>
            </a:r>
          </a:p>
          <a:p>
            <a:pPr marL="514350" lvl="0" indent="-514350" rtl="0">
              <a:lnSpc>
                <a:spcPct val="90000"/>
              </a:lnSpc>
              <a:spcBef>
                <a:spcPts val="0"/>
              </a:spcBef>
              <a:spcAft>
                <a:spcPts val="0"/>
              </a:spcAft>
              <a:buClr>
                <a:schemeClr val="dk1"/>
              </a:buClr>
              <a:buSzPts val="2400"/>
              <a:buFont typeface="Play"/>
              <a:buAutoNum type="arabicPeriod"/>
            </a:pPr>
            <a:endParaRPr sz="2400" dirty="0">
              <a:latin typeface="Palatino"/>
              <a:ea typeface="Palatino"/>
              <a:cs typeface="Palatino"/>
              <a:sym typeface="Palatin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33cb1286d9e_0_6"/>
          <p:cNvSpPr txBox="1">
            <a:spLocks noGrp="1"/>
          </p:cNvSpPr>
          <p:nvPr>
            <p:ph type="title"/>
          </p:nvPr>
        </p:nvSpPr>
        <p:spPr>
          <a:xfrm>
            <a:off x="246724" y="0"/>
            <a:ext cx="7024200" cy="1616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Palatino"/>
              <a:buNone/>
            </a:pPr>
            <a:r>
              <a:rPr lang="en-US" sz="4000" b="1" dirty="0">
                <a:latin typeface="Palatino"/>
                <a:ea typeface="Palatino"/>
                <a:cs typeface="Palatino"/>
                <a:sym typeface="Palatino"/>
              </a:rPr>
              <a:t>NO LONGER BOUND: FREEDOM!</a:t>
            </a:r>
            <a:br>
              <a:rPr lang="en-US" sz="2700" b="1" dirty="0">
                <a:latin typeface="Palatino"/>
                <a:ea typeface="Palatino"/>
                <a:cs typeface="Palatino"/>
                <a:sym typeface="Palatino"/>
              </a:rPr>
            </a:br>
            <a:r>
              <a:rPr lang="en-US" sz="2700" b="1" dirty="0">
                <a:latin typeface="Palatino"/>
                <a:ea typeface="Palatino"/>
                <a:cs typeface="Palatino"/>
                <a:sym typeface="Palatino"/>
              </a:rPr>
              <a:t>– Isaiah 49:24-26. </a:t>
            </a:r>
            <a:endParaRPr dirty="0"/>
          </a:p>
        </p:txBody>
      </p:sp>
      <p:sp>
        <p:nvSpPr>
          <p:cNvPr id="125" name="Google Shape;125;g33cb1286d9e_0_6"/>
          <p:cNvSpPr txBox="1">
            <a:spLocks noGrp="1"/>
          </p:cNvSpPr>
          <p:nvPr>
            <p:ph type="body" idx="1"/>
          </p:nvPr>
        </p:nvSpPr>
        <p:spPr>
          <a:xfrm>
            <a:off x="123362" y="1684793"/>
            <a:ext cx="6974100" cy="4811400"/>
          </a:xfrm>
          <a:prstGeom prst="rect">
            <a:avLst/>
          </a:prstGeom>
          <a:noFill/>
          <a:ln>
            <a:noFill/>
          </a:ln>
        </p:spPr>
        <p:txBody>
          <a:bodyPr spcFirstLastPara="1" wrap="square" lIns="91425" tIns="45700" rIns="91425" bIns="45700" anchor="t" anchorCtr="0">
            <a:normAutofit/>
          </a:bodyPr>
          <a:lstStyle/>
          <a:p>
            <a:pPr marL="514350" lvl="0" indent="-527685" rtl="0">
              <a:lnSpc>
                <a:spcPct val="90000"/>
              </a:lnSpc>
              <a:spcBef>
                <a:spcPts val="0"/>
              </a:spcBef>
              <a:spcAft>
                <a:spcPts val="0"/>
              </a:spcAft>
              <a:buClr>
                <a:schemeClr val="dk1"/>
              </a:buClr>
              <a:buSzPts val="2800"/>
              <a:buFont typeface="Play"/>
              <a:buAutoNum type="arabicPeriod"/>
            </a:pPr>
            <a:r>
              <a:rPr lang="en-US" b="1" u="sng" dirty="0">
                <a:latin typeface="Palatino"/>
                <a:ea typeface="Palatino"/>
                <a:cs typeface="Palatino"/>
                <a:sym typeface="Palatino"/>
              </a:rPr>
              <a:t>FIERCE MASTERY  </a:t>
            </a:r>
            <a:r>
              <a:rPr lang="en-US" dirty="0">
                <a:latin typeface="Palatino"/>
                <a:ea typeface="Palatino"/>
                <a:cs typeface="Palatino"/>
                <a:sym typeface="Wingdings" pitchFamily="2" charset="2"/>
              </a:rPr>
              <a:t> God appoints us as the governors of His domain. We were meant to rule, as he—the God of angel armies-–rules (Gen. 1:26-28). This could get fierce (Luke 10:3). </a:t>
            </a:r>
          </a:p>
          <a:p>
            <a:pPr marL="514350" lvl="0" indent="-527685" rtl="0">
              <a:lnSpc>
                <a:spcPct val="90000"/>
              </a:lnSpc>
              <a:spcBef>
                <a:spcPts val="0"/>
              </a:spcBef>
              <a:spcAft>
                <a:spcPts val="0"/>
              </a:spcAft>
              <a:buClr>
                <a:schemeClr val="dk1"/>
              </a:buClr>
              <a:buSzPts val="2800"/>
              <a:buFont typeface="Play"/>
              <a:buAutoNum type="arabicPeriod"/>
            </a:pPr>
            <a:r>
              <a:rPr lang="en-US" dirty="0">
                <a:latin typeface="Palatino"/>
                <a:ea typeface="Palatino"/>
                <a:cs typeface="Palatino"/>
                <a:sym typeface="Wingdings" pitchFamily="2" charset="2"/>
              </a:rPr>
              <a:t>Three Big Ideas: </a:t>
            </a:r>
          </a:p>
          <a:p>
            <a:pPr marL="971550" lvl="1" indent="-527685">
              <a:spcBef>
                <a:spcPts val="0"/>
              </a:spcBef>
              <a:buSzPts val="2800"/>
              <a:buFont typeface="Play"/>
              <a:buAutoNum type="arabicPeriod"/>
            </a:pPr>
            <a:r>
              <a:rPr lang="en-US" b="1" u="sng" dirty="0">
                <a:latin typeface="Palatino"/>
                <a:ea typeface="Palatino"/>
                <a:cs typeface="Palatino"/>
                <a:sym typeface="Wingdings" pitchFamily="2" charset="2"/>
              </a:rPr>
              <a:t>Enemy is Real </a:t>
            </a:r>
            <a:r>
              <a:rPr lang="en-US" dirty="0">
                <a:latin typeface="Palatino"/>
                <a:ea typeface="Palatino"/>
                <a:cs typeface="Palatino"/>
                <a:sym typeface="Wingdings" pitchFamily="2" charset="2"/>
              </a:rPr>
              <a:t> There is a brutal assault on your heart. </a:t>
            </a:r>
          </a:p>
          <a:p>
            <a:pPr marL="971550" lvl="1" indent="-527685">
              <a:spcBef>
                <a:spcPts val="0"/>
              </a:spcBef>
              <a:buSzPts val="2800"/>
              <a:buFont typeface="Play"/>
              <a:buAutoNum type="arabicPeriod"/>
            </a:pPr>
            <a:r>
              <a:rPr lang="en-US" b="1" u="sng" dirty="0">
                <a:latin typeface="Palatino"/>
                <a:ea typeface="Palatino"/>
                <a:cs typeface="Palatino"/>
                <a:sym typeface="Wingdings" pitchFamily="2" charset="2"/>
              </a:rPr>
              <a:t>Agreements</a:t>
            </a:r>
            <a:r>
              <a:rPr lang="en-US" dirty="0">
                <a:latin typeface="Palatino"/>
                <a:ea typeface="Palatino"/>
                <a:cs typeface="Palatino"/>
                <a:sym typeface="Wingdings" pitchFamily="2" charset="2"/>
              </a:rPr>
              <a:t>  Satan is trying to get you to agree with him. </a:t>
            </a:r>
          </a:p>
          <a:p>
            <a:pPr marL="971550" lvl="1" indent="-527685">
              <a:spcBef>
                <a:spcPts val="0"/>
              </a:spcBef>
              <a:buSzPts val="2800"/>
              <a:buFont typeface="Play"/>
              <a:buAutoNum type="arabicPeriod"/>
            </a:pPr>
            <a:r>
              <a:rPr lang="en-US" b="1" u="sng" dirty="0">
                <a:latin typeface="Palatino"/>
                <a:ea typeface="Palatino"/>
                <a:cs typeface="Palatino"/>
                <a:sym typeface="Wingdings" pitchFamily="2" charset="2"/>
              </a:rPr>
              <a:t>War </a:t>
            </a:r>
            <a:r>
              <a:rPr lang="en-US" dirty="0">
                <a:latin typeface="Palatino"/>
                <a:ea typeface="Palatino"/>
                <a:cs typeface="Palatino"/>
                <a:sym typeface="Wingdings" pitchFamily="2" charset="2"/>
              </a:rPr>
              <a:t> You must fight! </a:t>
            </a:r>
          </a:p>
        </p:txBody>
      </p:sp>
      <p:pic>
        <p:nvPicPr>
          <p:cNvPr id="126" name="Google Shape;126;g33cb1286d9e_0_6" descr="A person breaking a chain&#10;&#10;Description automatically generated"/>
          <p:cNvPicPr preferRelativeResize="0"/>
          <p:nvPr/>
        </p:nvPicPr>
        <p:blipFill rotWithShape="1">
          <a:blip r:embed="rId3">
            <a:alphaModFix/>
          </a:blip>
          <a:srcRect l="12410" r="12055"/>
          <a:stretch/>
        </p:blipFill>
        <p:spPr>
          <a:xfrm>
            <a:off x="7270812" y="10"/>
            <a:ext cx="4921187" cy="6857991"/>
          </a:xfrm>
          <a:prstGeom prst="rect">
            <a:avLst/>
          </a:prstGeom>
          <a:noFill/>
          <a:ln>
            <a:noFill/>
          </a:ln>
        </p:spPr>
      </p:pic>
      <p:grpSp>
        <p:nvGrpSpPr>
          <p:cNvPr id="127" name="Google Shape;127;g33cb1286d9e_0_6"/>
          <p:cNvGrpSpPr/>
          <p:nvPr/>
        </p:nvGrpSpPr>
        <p:grpSpPr>
          <a:xfrm>
            <a:off x="12068638" y="0"/>
            <a:ext cx="123300" cy="6858000"/>
            <a:chOff x="12068638" y="0"/>
            <a:chExt cx="123300" cy="6858000"/>
          </a:xfrm>
        </p:grpSpPr>
        <p:sp>
          <p:nvSpPr>
            <p:cNvPr id="128" name="Google Shape;128;g33cb1286d9e_0_6"/>
            <p:cNvSpPr/>
            <p:nvPr/>
          </p:nvSpPr>
          <p:spPr>
            <a:xfrm>
              <a:off x="12068638" y="0"/>
              <a:ext cx="123300" cy="6858000"/>
            </a:xfrm>
            <a:prstGeom prst="rect">
              <a:avLst/>
            </a:prstGeom>
            <a:gradFill>
              <a:gsLst>
                <a:gs pos="0">
                  <a:schemeClr val="accent2"/>
                </a:gs>
                <a:gs pos="100000">
                  <a:schemeClr val="accent5"/>
                </a:gs>
              </a:gsLst>
              <a:lin ang="180000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129" name="Google Shape;129;g33cb1286d9e_0_6"/>
            <p:cNvSpPr/>
            <p:nvPr/>
          </p:nvSpPr>
          <p:spPr>
            <a:xfrm>
              <a:off x="12068638" y="3527553"/>
              <a:ext cx="123300" cy="3330300"/>
            </a:xfrm>
            <a:prstGeom prst="rect">
              <a:avLst/>
            </a:prstGeom>
            <a:gradFill>
              <a:gsLst>
                <a:gs pos="0">
                  <a:srgbClr val="D86CCC">
                    <a:alpha val="0"/>
                  </a:srgbClr>
                </a:gs>
                <a:gs pos="19000">
                  <a:srgbClr val="D86CCC">
                    <a:alpha val="0"/>
                  </a:srgbClr>
                </a:gs>
                <a:gs pos="100000">
                  <a:srgbClr val="D86CCC"/>
                </a:gs>
              </a:gsLst>
              <a:lin ang="599887"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796107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a:extLst>
            <a:ext uri="{FF2B5EF4-FFF2-40B4-BE49-F238E27FC236}">
              <a16:creationId xmlns:a16="http://schemas.microsoft.com/office/drawing/2014/main" id="{94261248-D376-FEEF-4B18-816756AEB495}"/>
            </a:ext>
          </a:extLst>
        </p:cNvPr>
        <p:cNvGrpSpPr/>
        <p:nvPr/>
      </p:nvGrpSpPr>
      <p:grpSpPr>
        <a:xfrm>
          <a:off x="0" y="0"/>
          <a:ext cx="0" cy="0"/>
          <a:chOff x="0" y="0"/>
          <a:chExt cx="0" cy="0"/>
        </a:xfrm>
      </p:grpSpPr>
      <p:sp>
        <p:nvSpPr>
          <p:cNvPr id="124" name="Google Shape;124;g33cb1286d9e_0_6">
            <a:extLst>
              <a:ext uri="{FF2B5EF4-FFF2-40B4-BE49-F238E27FC236}">
                <a16:creationId xmlns:a16="http://schemas.microsoft.com/office/drawing/2014/main" id="{5FBBA608-A0AC-1E73-1B6E-90EA4366C989}"/>
              </a:ext>
            </a:extLst>
          </p:cNvPr>
          <p:cNvSpPr txBox="1">
            <a:spLocks noGrp="1"/>
          </p:cNvSpPr>
          <p:nvPr>
            <p:ph type="title"/>
          </p:nvPr>
        </p:nvSpPr>
        <p:spPr>
          <a:xfrm>
            <a:off x="246724" y="0"/>
            <a:ext cx="7024200" cy="1616100"/>
          </a:xfrm>
          <a:prstGeom prst="rect">
            <a:avLst/>
          </a:prstGeom>
          <a:noFill/>
          <a:ln>
            <a:noFill/>
          </a:ln>
        </p:spPr>
        <p:txBody>
          <a:bodyPr spcFirstLastPara="1" wrap="square" lIns="91425" tIns="45700" rIns="91425" bIns="45700" anchor="b" anchorCtr="0">
            <a:normAutofit fontScale="90000"/>
          </a:bodyPr>
          <a:lstStyle/>
          <a:p>
            <a:pPr>
              <a:buSzPts val="4000"/>
            </a:pPr>
            <a:br>
              <a:rPr lang="en-US" sz="4000" b="1" dirty="0">
                <a:latin typeface="Palatino"/>
                <a:ea typeface="Palatino"/>
                <a:cs typeface="Palatino"/>
                <a:sym typeface="Palatino"/>
              </a:rPr>
            </a:br>
            <a:br>
              <a:rPr lang="en-US" sz="4000" b="1" dirty="0">
                <a:latin typeface="Palatino"/>
                <a:ea typeface="Palatino"/>
                <a:cs typeface="Palatino"/>
                <a:sym typeface="Palatino"/>
              </a:rPr>
            </a:br>
            <a:r>
              <a:rPr lang="en-US" sz="4000" b="1" dirty="0">
                <a:latin typeface="Palatino"/>
                <a:ea typeface="Palatino"/>
                <a:cs typeface="Palatino"/>
                <a:sym typeface="Palatino"/>
              </a:rPr>
              <a:t>NO LONGER BOUND: FOUR RIVERS TO FREEDOM</a:t>
            </a:r>
            <a:r>
              <a:rPr lang="en-US" sz="3600" b="1" dirty="0">
                <a:latin typeface="Palatino"/>
                <a:ea typeface="Palatino"/>
                <a:cs typeface="Palatino"/>
                <a:sym typeface="Palatino"/>
              </a:rPr>
              <a:t>! </a:t>
            </a:r>
            <a:r>
              <a:rPr lang="en-US" sz="2200" dirty="0">
                <a:latin typeface="Palatino"/>
                <a:ea typeface="Palatino"/>
                <a:cs typeface="Palatino"/>
                <a:sym typeface="Wingdings" pitchFamily="2" charset="2"/>
              </a:rPr>
              <a:t>Our mission is to free the captives as agents of God’s army!</a:t>
            </a:r>
            <a:endParaRPr sz="2200" dirty="0"/>
          </a:p>
        </p:txBody>
      </p:sp>
      <p:sp>
        <p:nvSpPr>
          <p:cNvPr id="125" name="Google Shape;125;g33cb1286d9e_0_6">
            <a:extLst>
              <a:ext uri="{FF2B5EF4-FFF2-40B4-BE49-F238E27FC236}">
                <a16:creationId xmlns:a16="http://schemas.microsoft.com/office/drawing/2014/main" id="{5DBEA3CB-F495-EF59-4885-EB36AE2DFF46}"/>
              </a:ext>
            </a:extLst>
          </p:cNvPr>
          <p:cNvSpPr txBox="1">
            <a:spLocks noGrp="1"/>
          </p:cNvSpPr>
          <p:nvPr>
            <p:ph type="body" idx="1"/>
          </p:nvPr>
        </p:nvSpPr>
        <p:spPr>
          <a:xfrm>
            <a:off x="134330" y="1780575"/>
            <a:ext cx="7248988" cy="4811400"/>
          </a:xfrm>
          <a:prstGeom prst="rect">
            <a:avLst/>
          </a:prstGeom>
          <a:noFill/>
          <a:ln>
            <a:noFill/>
          </a:ln>
        </p:spPr>
        <p:txBody>
          <a:bodyPr spcFirstLastPara="1" wrap="square" lIns="91425" tIns="45700" rIns="91425" bIns="45700" anchor="t" anchorCtr="0">
            <a:normAutofit fontScale="77500" lnSpcReduction="20000"/>
          </a:bodyPr>
          <a:lstStyle/>
          <a:p>
            <a:pPr marL="0" lvl="0" indent="0" rtl="0">
              <a:lnSpc>
                <a:spcPct val="120000"/>
              </a:lnSpc>
              <a:spcBef>
                <a:spcPts val="0"/>
              </a:spcBef>
              <a:spcAft>
                <a:spcPts val="0"/>
              </a:spcAft>
              <a:buClr>
                <a:schemeClr val="dk1"/>
              </a:buClr>
              <a:buSzPts val="2800"/>
              <a:buNone/>
            </a:pPr>
            <a:endParaRPr lang="en-US" dirty="0">
              <a:latin typeface="Palatino"/>
              <a:ea typeface="Palatino"/>
              <a:cs typeface="Palatino"/>
              <a:sym typeface="Wingdings" pitchFamily="2" charset="2"/>
            </a:endParaRPr>
          </a:p>
          <a:p>
            <a:pPr marL="514350" lvl="0" indent="-514350" rtl="0">
              <a:lnSpc>
                <a:spcPct val="120000"/>
              </a:lnSpc>
              <a:spcBef>
                <a:spcPts val="0"/>
              </a:spcBef>
              <a:spcAft>
                <a:spcPts val="0"/>
              </a:spcAft>
              <a:buClr>
                <a:schemeClr val="dk1"/>
              </a:buClr>
              <a:buSzPts val="2800"/>
              <a:buAutoNum type="arabicPeriod"/>
            </a:pPr>
            <a:r>
              <a:rPr lang="en-US" b="1" u="sng" dirty="0">
                <a:latin typeface="Palatino"/>
                <a:ea typeface="Palatino"/>
                <a:cs typeface="Palatino"/>
                <a:sym typeface="Wingdings" pitchFamily="2" charset="2"/>
              </a:rPr>
              <a:t>Walk with God </a:t>
            </a:r>
            <a:r>
              <a:rPr lang="en-US" dirty="0">
                <a:latin typeface="Palatino"/>
                <a:ea typeface="Palatino"/>
                <a:cs typeface="Palatino"/>
                <a:sym typeface="Wingdings" pitchFamily="2" charset="2"/>
              </a:rPr>
              <a:t> Trust God! (Proverbs 4:18, 19 &amp; Psalm 25:4). </a:t>
            </a:r>
          </a:p>
          <a:p>
            <a:pPr marL="514350" lvl="0" indent="-514350" rtl="0">
              <a:lnSpc>
                <a:spcPct val="120000"/>
              </a:lnSpc>
              <a:spcBef>
                <a:spcPts val="0"/>
              </a:spcBef>
              <a:spcAft>
                <a:spcPts val="0"/>
              </a:spcAft>
              <a:buClr>
                <a:schemeClr val="dk1"/>
              </a:buClr>
              <a:buSzPts val="2800"/>
              <a:buAutoNum type="arabicPeriod"/>
            </a:pPr>
            <a:r>
              <a:rPr lang="en-US" b="1" u="sng" dirty="0">
                <a:latin typeface="Palatino"/>
                <a:ea typeface="Palatino"/>
                <a:cs typeface="Palatino"/>
                <a:sym typeface="Wingdings" pitchFamily="2" charset="2"/>
              </a:rPr>
              <a:t>Counseling</a:t>
            </a:r>
            <a:r>
              <a:rPr lang="en-US" dirty="0">
                <a:latin typeface="Palatino"/>
                <a:ea typeface="Palatino"/>
                <a:cs typeface="Palatino"/>
                <a:sym typeface="Wingdings" pitchFamily="2" charset="2"/>
              </a:rPr>
              <a:t>  Listen to a man’s story, hear where he is wounded, how he has mishandled the wounds, and where the Enemy has probably come in. </a:t>
            </a:r>
          </a:p>
          <a:p>
            <a:pPr marL="514350" lvl="0" indent="-514350" rtl="0">
              <a:lnSpc>
                <a:spcPct val="120000"/>
              </a:lnSpc>
              <a:spcBef>
                <a:spcPts val="0"/>
              </a:spcBef>
              <a:spcAft>
                <a:spcPts val="0"/>
              </a:spcAft>
              <a:buClr>
                <a:schemeClr val="dk1"/>
              </a:buClr>
              <a:buSzPts val="2800"/>
              <a:buAutoNum type="arabicPeriod"/>
            </a:pPr>
            <a:r>
              <a:rPr lang="en-US" b="1" u="sng" dirty="0">
                <a:latin typeface="Palatino"/>
                <a:ea typeface="Palatino"/>
                <a:cs typeface="Palatino"/>
                <a:sym typeface="Wingdings" pitchFamily="2" charset="2"/>
              </a:rPr>
              <a:t>Deep Healing </a:t>
            </a:r>
            <a:r>
              <a:rPr lang="en-US" dirty="0">
                <a:latin typeface="Palatino"/>
                <a:ea typeface="Palatino"/>
                <a:cs typeface="Palatino"/>
                <a:sym typeface="Wingdings" pitchFamily="2" charset="2"/>
              </a:rPr>
              <a:t> Childhood vows (TRAUMA) are very dangerous things; they act as agreements with the Enemy, give him permission to enter some part of our lives. </a:t>
            </a:r>
          </a:p>
          <a:p>
            <a:pPr marL="514350" lvl="0" indent="-514350" rtl="0">
              <a:lnSpc>
                <a:spcPct val="120000"/>
              </a:lnSpc>
              <a:spcBef>
                <a:spcPts val="0"/>
              </a:spcBef>
              <a:spcAft>
                <a:spcPts val="0"/>
              </a:spcAft>
              <a:buClr>
                <a:schemeClr val="dk1"/>
              </a:buClr>
              <a:buSzPts val="2800"/>
              <a:buAutoNum type="arabicPeriod"/>
            </a:pPr>
            <a:r>
              <a:rPr lang="en-US" b="1" u="sng" dirty="0">
                <a:latin typeface="Palatino"/>
                <a:ea typeface="Palatino"/>
                <a:cs typeface="Palatino"/>
                <a:sym typeface="Wingdings" pitchFamily="2" charset="2"/>
              </a:rPr>
              <a:t>Warfare</a:t>
            </a:r>
            <a:r>
              <a:rPr lang="en-US" dirty="0">
                <a:latin typeface="Palatino"/>
                <a:ea typeface="Palatino"/>
                <a:cs typeface="Palatino"/>
                <a:sym typeface="Wingdings" pitchFamily="2" charset="2"/>
              </a:rPr>
              <a:t>  In the name of Jesus, we must command the evil one to release the captive. </a:t>
            </a:r>
            <a:endParaRPr dirty="0">
              <a:latin typeface="Palatino"/>
              <a:ea typeface="Palatino"/>
              <a:cs typeface="Palatino"/>
              <a:sym typeface="Palatino"/>
            </a:endParaRPr>
          </a:p>
        </p:txBody>
      </p:sp>
      <p:pic>
        <p:nvPicPr>
          <p:cNvPr id="126" name="Google Shape;126;g33cb1286d9e_0_6" descr="A person breaking a chain&#10;&#10;Description automatically generated">
            <a:extLst>
              <a:ext uri="{FF2B5EF4-FFF2-40B4-BE49-F238E27FC236}">
                <a16:creationId xmlns:a16="http://schemas.microsoft.com/office/drawing/2014/main" id="{5022D67C-D3B0-B1F0-838F-126CD28045A4}"/>
              </a:ext>
            </a:extLst>
          </p:cNvPr>
          <p:cNvPicPr preferRelativeResize="0"/>
          <p:nvPr/>
        </p:nvPicPr>
        <p:blipFill rotWithShape="1">
          <a:blip r:embed="rId3">
            <a:alphaModFix/>
          </a:blip>
          <a:srcRect l="12410" r="12055"/>
          <a:stretch/>
        </p:blipFill>
        <p:spPr>
          <a:xfrm>
            <a:off x="7270812" y="10"/>
            <a:ext cx="4921187" cy="6857991"/>
          </a:xfrm>
          <a:prstGeom prst="rect">
            <a:avLst/>
          </a:prstGeom>
          <a:noFill/>
          <a:ln>
            <a:noFill/>
          </a:ln>
        </p:spPr>
      </p:pic>
      <p:grpSp>
        <p:nvGrpSpPr>
          <p:cNvPr id="127" name="Google Shape;127;g33cb1286d9e_0_6">
            <a:extLst>
              <a:ext uri="{FF2B5EF4-FFF2-40B4-BE49-F238E27FC236}">
                <a16:creationId xmlns:a16="http://schemas.microsoft.com/office/drawing/2014/main" id="{72A14658-65D7-1BD7-9DED-E74AFD4FF044}"/>
              </a:ext>
            </a:extLst>
          </p:cNvPr>
          <p:cNvGrpSpPr/>
          <p:nvPr/>
        </p:nvGrpSpPr>
        <p:grpSpPr>
          <a:xfrm>
            <a:off x="12068638" y="0"/>
            <a:ext cx="123300" cy="6858000"/>
            <a:chOff x="12068638" y="0"/>
            <a:chExt cx="123300" cy="6858000"/>
          </a:xfrm>
        </p:grpSpPr>
        <p:sp>
          <p:nvSpPr>
            <p:cNvPr id="128" name="Google Shape;128;g33cb1286d9e_0_6">
              <a:extLst>
                <a:ext uri="{FF2B5EF4-FFF2-40B4-BE49-F238E27FC236}">
                  <a16:creationId xmlns:a16="http://schemas.microsoft.com/office/drawing/2014/main" id="{0D4EF64C-3FE4-E593-66B1-31A3C8F9EA94}"/>
                </a:ext>
              </a:extLst>
            </p:cNvPr>
            <p:cNvSpPr/>
            <p:nvPr/>
          </p:nvSpPr>
          <p:spPr>
            <a:xfrm>
              <a:off x="12068638" y="0"/>
              <a:ext cx="123300" cy="6858000"/>
            </a:xfrm>
            <a:prstGeom prst="rect">
              <a:avLst/>
            </a:prstGeom>
            <a:gradFill>
              <a:gsLst>
                <a:gs pos="0">
                  <a:schemeClr val="accent2"/>
                </a:gs>
                <a:gs pos="100000">
                  <a:schemeClr val="accent5"/>
                </a:gs>
              </a:gsLst>
              <a:lin ang="180000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129" name="Google Shape;129;g33cb1286d9e_0_6">
              <a:extLst>
                <a:ext uri="{FF2B5EF4-FFF2-40B4-BE49-F238E27FC236}">
                  <a16:creationId xmlns:a16="http://schemas.microsoft.com/office/drawing/2014/main" id="{79CAE6B2-FD6A-D663-4141-5C27C4CF4094}"/>
                </a:ext>
              </a:extLst>
            </p:cNvPr>
            <p:cNvSpPr/>
            <p:nvPr/>
          </p:nvSpPr>
          <p:spPr>
            <a:xfrm>
              <a:off x="12068638" y="3527553"/>
              <a:ext cx="123300" cy="3330300"/>
            </a:xfrm>
            <a:prstGeom prst="rect">
              <a:avLst/>
            </a:prstGeom>
            <a:gradFill>
              <a:gsLst>
                <a:gs pos="0">
                  <a:srgbClr val="D86CCC">
                    <a:alpha val="0"/>
                  </a:srgbClr>
                </a:gs>
                <a:gs pos="19000">
                  <a:srgbClr val="D86CCC">
                    <a:alpha val="0"/>
                  </a:srgbClr>
                </a:gs>
                <a:gs pos="100000">
                  <a:srgbClr val="D86CCC"/>
                </a:gs>
              </a:gsLst>
              <a:lin ang="599887"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3862476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EEAC73D7-EDBA-7E56-9FE3-AE29D0A04535}"/>
            </a:ext>
          </a:extLst>
        </p:cNvPr>
        <p:cNvGrpSpPr/>
        <p:nvPr/>
      </p:nvGrpSpPr>
      <p:grpSpPr>
        <a:xfrm>
          <a:off x="0" y="0"/>
          <a:ext cx="0" cy="0"/>
          <a:chOff x="0" y="0"/>
          <a:chExt cx="0" cy="0"/>
        </a:xfrm>
      </p:grpSpPr>
      <p:sp>
        <p:nvSpPr>
          <p:cNvPr id="135" name="Google Shape;135;p5">
            <a:extLst>
              <a:ext uri="{FF2B5EF4-FFF2-40B4-BE49-F238E27FC236}">
                <a16:creationId xmlns:a16="http://schemas.microsoft.com/office/drawing/2014/main" id="{0F78362E-A274-1EB8-DF93-0753BA6EF6B5}"/>
              </a:ext>
            </a:extLst>
          </p:cNvPr>
          <p:cNvSpPr/>
          <p:nvPr/>
        </p:nvSpPr>
        <p:spPr>
          <a:xfrm>
            <a:off x="-15240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136" name="Google Shape;136;p5">
            <a:extLst>
              <a:ext uri="{FF2B5EF4-FFF2-40B4-BE49-F238E27FC236}">
                <a16:creationId xmlns:a16="http://schemas.microsoft.com/office/drawing/2014/main" id="{AEF8343A-7CD0-68C6-9EC6-D090EA776A69}"/>
              </a:ext>
            </a:extLst>
          </p:cNvPr>
          <p:cNvSpPr txBox="1">
            <a:spLocks noGrp="1"/>
          </p:cNvSpPr>
          <p:nvPr>
            <p:ph type="title"/>
          </p:nvPr>
        </p:nvSpPr>
        <p:spPr>
          <a:xfrm>
            <a:off x="640080" y="325369"/>
            <a:ext cx="4846320"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ct val="100000"/>
              <a:buFont typeface="Arial"/>
              <a:buNone/>
            </a:pPr>
            <a:r>
              <a:rPr lang="en-US" sz="5400" b="1" dirty="0">
                <a:latin typeface="Arial"/>
                <a:ea typeface="Arial"/>
                <a:cs typeface="Arial"/>
                <a:sym typeface="Arial"/>
              </a:rPr>
              <a:t>ACTION: Journal This! </a:t>
            </a:r>
            <a:endParaRPr b="1" dirty="0"/>
          </a:p>
        </p:txBody>
      </p:sp>
      <p:sp>
        <p:nvSpPr>
          <p:cNvPr id="137" name="Google Shape;137;p5">
            <a:extLst>
              <a:ext uri="{FF2B5EF4-FFF2-40B4-BE49-F238E27FC236}">
                <a16:creationId xmlns:a16="http://schemas.microsoft.com/office/drawing/2014/main" id="{532C4773-2823-CBE7-024C-C7E972B84059}"/>
              </a:ext>
            </a:extLst>
          </p:cNvPr>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138" name="Google Shape;138;p5">
            <a:extLst>
              <a:ext uri="{FF2B5EF4-FFF2-40B4-BE49-F238E27FC236}">
                <a16:creationId xmlns:a16="http://schemas.microsoft.com/office/drawing/2014/main" id="{5C0B7550-3B72-A9FC-44A5-F46A17029137}"/>
              </a:ext>
            </a:extLst>
          </p:cNvPr>
          <p:cNvSpPr txBox="1">
            <a:spLocks noGrp="1"/>
          </p:cNvSpPr>
          <p:nvPr>
            <p:ph type="body" idx="1"/>
          </p:nvPr>
        </p:nvSpPr>
        <p:spPr>
          <a:xfrm>
            <a:off x="640080" y="2872899"/>
            <a:ext cx="4243589" cy="3852366"/>
          </a:xfrm>
          <a:prstGeom prst="rect">
            <a:avLst/>
          </a:prstGeom>
          <a:noFill/>
          <a:ln>
            <a:noFill/>
          </a:ln>
        </p:spPr>
        <p:txBody>
          <a:bodyPr spcFirstLastPara="1" wrap="square" lIns="91425" tIns="45700" rIns="91425" bIns="45700" anchor="t" anchorCtr="0">
            <a:noAutofit/>
          </a:bodyPr>
          <a:lstStyle/>
          <a:p>
            <a:pPr marL="514350" lvl="0" indent="-514350" rtl="0">
              <a:lnSpc>
                <a:spcPct val="90000"/>
              </a:lnSpc>
              <a:spcBef>
                <a:spcPts val="0"/>
              </a:spcBef>
              <a:spcAft>
                <a:spcPts val="0"/>
              </a:spcAft>
              <a:buClr>
                <a:schemeClr val="dk1"/>
              </a:buClr>
              <a:buSzPts val="2800"/>
              <a:buFont typeface="Play"/>
              <a:buAutoNum type="arabicPeriod"/>
            </a:pPr>
            <a:r>
              <a:rPr lang="en-US" dirty="0"/>
              <a:t>Who really cares about you? </a:t>
            </a:r>
            <a:br>
              <a:rPr lang="en-US" dirty="0"/>
            </a:br>
            <a:endParaRPr lang="en-US" dirty="0"/>
          </a:p>
          <a:p>
            <a:pPr marL="514350" lvl="0" indent="-514350" rtl="0">
              <a:lnSpc>
                <a:spcPct val="90000"/>
              </a:lnSpc>
              <a:spcBef>
                <a:spcPts val="0"/>
              </a:spcBef>
              <a:spcAft>
                <a:spcPts val="0"/>
              </a:spcAft>
              <a:buClr>
                <a:schemeClr val="dk1"/>
              </a:buClr>
              <a:buSzPts val="2800"/>
              <a:buFont typeface="Play"/>
              <a:buAutoNum type="arabicPeriod"/>
            </a:pPr>
            <a:r>
              <a:rPr lang="en-US" dirty="0"/>
              <a:t>How do you demonstrate care and value for yourself?</a:t>
            </a:r>
            <a:br>
              <a:rPr lang="en-US" dirty="0"/>
            </a:br>
            <a:endParaRPr lang="en-US" dirty="0"/>
          </a:p>
          <a:p>
            <a:pPr marL="514350" lvl="0" indent="-514350" rtl="0">
              <a:lnSpc>
                <a:spcPct val="90000"/>
              </a:lnSpc>
              <a:spcBef>
                <a:spcPts val="0"/>
              </a:spcBef>
              <a:spcAft>
                <a:spcPts val="0"/>
              </a:spcAft>
              <a:buClr>
                <a:schemeClr val="dk1"/>
              </a:buClr>
              <a:buSzPts val="2800"/>
              <a:buFont typeface="Play"/>
              <a:buAutoNum type="arabicPeriod"/>
            </a:pPr>
            <a:r>
              <a:rPr lang="en-US" dirty="0"/>
              <a:t>How is self-care an act of war against the Enemy?  </a:t>
            </a:r>
            <a:endParaRPr dirty="0"/>
          </a:p>
        </p:txBody>
      </p:sp>
      <p:pic>
        <p:nvPicPr>
          <p:cNvPr id="139" name="Google Shape;139;p5" descr="A person breaking a chain&#10;&#10;Description automatically generated">
            <a:extLst>
              <a:ext uri="{FF2B5EF4-FFF2-40B4-BE49-F238E27FC236}">
                <a16:creationId xmlns:a16="http://schemas.microsoft.com/office/drawing/2014/main" id="{179C5E8F-63A2-EBD7-AFBE-5198071B4EB8}"/>
              </a:ext>
            </a:extLst>
          </p:cNvPr>
          <p:cNvPicPr preferRelativeResize="0"/>
          <p:nvPr/>
        </p:nvPicPr>
        <p:blipFill rotWithShape="1">
          <a:blip r:embed="rId3">
            <a:alphaModFix/>
          </a:blip>
          <a:srcRect l="25912" r="17667"/>
          <a:stretch/>
        </p:blipFill>
        <p:spPr>
          <a:xfrm>
            <a:off x="5311702" y="10"/>
            <a:ext cx="6878775"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extLst>
      <p:ext uri="{BB962C8B-B14F-4D97-AF65-F5344CB8AC3E}">
        <p14:creationId xmlns:p14="http://schemas.microsoft.com/office/powerpoint/2010/main" val="144342561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TotalTime>
  <Words>921</Words>
  <Application>Microsoft Office PowerPoint</Application>
  <PresentationFormat>Widescreen</PresentationFormat>
  <Paragraphs>30</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Palatino</vt:lpstr>
      <vt:lpstr>Calibri</vt:lpstr>
      <vt:lpstr>Play</vt:lpstr>
      <vt:lpstr>Arial</vt:lpstr>
      <vt:lpstr>Office Theme</vt:lpstr>
      <vt:lpstr>PowerPoint Presentation</vt:lpstr>
      <vt:lpstr>NO LONGER BOUND – HEALING - YOU ARE A TREASURE!  Breaking Free from the Bondage We Agreed to That Enslaves Our Heart – Jeremiah 40:4,5 &amp; Galatians 5:1.    Many Christians don’t realize that we can make agreements with the enemy of our souls to escape our past pains –whether it be from our performance, relationships, reputation, fear, or loss of control.  Even though we have been totally saved from the consequences of our sin, we can still live as a slave to Satan himself because of conscious and unconscious contractual agreements we have made in our hearts.    God wants us FREE to live life as He designed it. To do so we must look inside  our hearts, uncover these old agreements, and discover the simple steps to revoke and break them.   By breaking these oppressive agreements, we can then freely live out the life Jesus ransomed us for and become fully alive through the four tributaries of Discipleship, Counseling, Healing, and Warfare.    God is calling us to live out our calling in communities of the heart, to fight for one another and for the hearts of those who have not yet been set free! </vt:lpstr>
      <vt:lpstr>NO LONGER BOUND:  THE REALITY of WAR!  – Isaiah 52:1-2. </vt:lpstr>
      <vt:lpstr>NO LONGER BOUND: FREEDOM! – Isaiah 49:24-26. </vt:lpstr>
      <vt:lpstr>  NO LONGER BOUND: FOUR RIVERS TO FREEDOM! Our mission is to free the captives as agents of God’s army!</vt:lpstr>
      <vt:lpstr>ACTION: Journal This!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Phil Hardin</dc:creator>
  <cp:lastModifiedBy>Jeff Cook</cp:lastModifiedBy>
  <cp:revision>15</cp:revision>
  <cp:lastPrinted>2025-03-16T15:02:13Z</cp:lastPrinted>
  <dcterms:created xsi:type="dcterms:W3CDTF">2025-01-03T16:35:49Z</dcterms:created>
  <dcterms:modified xsi:type="dcterms:W3CDTF">2025-03-17T15:32:05Z</dcterms:modified>
</cp:coreProperties>
</file>